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30"/>
  </p:notesMasterIdLst>
  <p:handoutMasterIdLst>
    <p:handoutMasterId r:id="rId31"/>
  </p:handoutMasterIdLst>
  <p:sldIdLst>
    <p:sldId id="634" r:id="rId2"/>
    <p:sldId id="525" r:id="rId3"/>
    <p:sldId id="586" r:id="rId4"/>
    <p:sldId id="256" r:id="rId5"/>
    <p:sldId id="526" r:id="rId6"/>
    <p:sldId id="556" r:id="rId7"/>
    <p:sldId id="698" r:id="rId8"/>
    <p:sldId id="651" r:id="rId9"/>
    <p:sldId id="829" r:id="rId10"/>
    <p:sldId id="679" r:id="rId11"/>
    <p:sldId id="683" r:id="rId12"/>
    <p:sldId id="754" r:id="rId13"/>
    <p:sldId id="830" r:id="rId14"/>
    <p:sldId id="831" r:id="rId15"/>
    <p:sldId id="832" r:id="rId16"/>
    <p:sldId id="833" r:id="rId17"/>
    <p:sldId id="687" r:id="rId18"/>
    <p:sldId id="688" r:id="rId19"/>
    <p:sldId id="746" r:id="rId20"/>
    <p:sldId id="689" r:id="rId21"/>
    <p:sldId id="854" r:id="rId22"/>
    <p:sldId id="544" r:id="rId23"/>
    <p:sldId id="747" r:id="rId24"/>
    <p:sldId id="690" r:id="rId25"/>
    <p:sldId id="691" r:id="rId26"/>
    <p:sldId id="838" r:id="rId27"/>
    <p:sldId id="851" r:id="rId28"/>
    <p:sldId id="852" r:id="rId29"/>
  </p:sldIdLst>
  <p:sldSz cx="9144000" cy="5143500" type="screen16x9"/>
  <p:notesSz cx="6858000" cy="9144000"/>
  <p:embeddedFontLst>
    <p:embeddedFont>
      <p:font typeface="楷体" pitchFamily="49" charset="-122"/>
      <p:regular r:id="rId32"/>
    </p:embeddedFont>
    <p:embeddedFont>
      <p:font typeface="仿宋" pitchFamily="49" charset="-122"/>
      <p:regular r:id="rId33"/>
    </p:embeddedFont>
    <p:embeddedFont>
      <p:font typeface="隶书" pitchFamily="49" charset="-122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2">
          <p15:clr>
            <a:srgbClr val="A4A3A4"/>
          </p15:clr>
        </p15:guide>
        <p15:guide id="2" pos="282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702"/>
        <p:guide pos="28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402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550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94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42806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919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17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059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70823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63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67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46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78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65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2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3087" y="1095057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5.3 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实际问题与一元一次方程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方案决策问题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5616" y="1347614"/>
            <a:ext cx="616839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解：（1）如果用户每月上网40小时，则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选择A需支付40×（1+0.1）=44（元），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选择B需支付80+40×0.1=84（元）.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因为44&lt;84，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所以选用A方式比较合算.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805349" y="657359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7" name="文本框 6"/>
          <p:cNvSpPr txBox="1"/>
          <p:nvPr/>
        </p:nvSpPr>
        <p:spPr>
          <a:xfrm>
            <a:off x="1259632" y="1275606"/>
            <a:ext cx="698055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（2）设用户选择A方式用100元可以上网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选择B方式用100元可以上网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由题意，得（1+0.1）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=100，80+0.1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=100.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=100011，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=200.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因为100011≈91&lt;200，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所以选用B方式较合算.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136833" y="-21064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683568" y="1275606"/>
            <a:ext cx="805053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（3）设每月上网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小时两种上网方式的消费额相等.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由题意，得(1+0.1)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=80+0.1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=80.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故当每月上网不足80小时时，选用A上网方式比较合算；</a:t>
            </a:r>
            <a:r>
              <a:rPr lang="zh-CN" sz="2400" b="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当每月上网80小时时，两种上网方式的消费额相等；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00B05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当每月上网超过80小时时，选用B方式比较合算.</a:t>
            </a:r>
          </a:p>
        </p:txBody>
      </p:sp>
      <p:sp>
        <p:nvSpPr>
          <p:cNvPr id="7" name="AutoShape 13"/>
          <p:cNvSpPr>
            <a:spLocks noChangeArrowheads="1"/>
          </p:cNvSpPr>
          <p:nvPr/>
        </p:nvSpPr>
        <p:spPr bwMode="auto">
          <a:xfrm rot="21469075">
            <a:off x="4873592" y="1906215"/>
            <a:ext cx="2879725" cy="767080"/>
          </a:xfrm>
          <a:prstGeom prst="wedgeEllipseCallout">
            <a:avLst>
              <a:gd name="adj1" fmla="val -116371"/>
              <a:gd name="adj2" fmla="val 3289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关键性时间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829283" y="1403678"/>
            <a:ext cx="802195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个周末，王老师等3名教师带着若干名学生外出考察旅游(旅费统一支付)，联系了标价相同的两家旅游公司，经洽谈，甲公司给出的优惠条件是：教师全部付费，学生按七五折付费；乙公司给的优惠条件是：全部师生按八折付费，请你参谋参谋，选择哪家公司较省钱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38DFEDC-7953-1A56-293F-44A7858D769B}"/>
              </a:ext>
            </a:extLst>
          </p:cNvPr>
          <p:cNvGrpSpPr/>
          <p:nvPr/>
        </p:nvGrpSpPr>
        <p:grpSpPr>
          <a:xfrm>
            <a:off x="829283" y="892155"/>
            <a:ext cx="3666199" cy="461665"/>
            <a:chOff x="460374" y="864542"/>
            <a:chExt cx="3666199" cy="46166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A24F8D4A-2F11-770F-330C-95231943913F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0" name="圆角矩形 15">
                <a:extLst>
                  <a:ext uri="{FF2B5EF4-FFF2-40B4-BE49-F238E27FC236}">
                    <a16:creationId xmlns:a16="http://schemas.microsoft.com/office/drawing/2014/main" xmlns="" id="{9FB0817D-8069-A3CF-3AAF-2B7CF738E0E8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文本框 22">
                <a:extLst>
                  <a:ext uri="{FF2B5EF4-FFF2-40B4-BE49-F238E27FC236}">
                    <a16:creationId xmlns:a16="http://schemas.microsoft.com/office/drawing/2014/main" xmlns="" id="{28BF7176-A60C-7DFC-E591-FA091B3ECF0E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6DFF1BD3-4E4E-0B16-01F7-8C5808F8C08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367209" y="-95359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909011" y="987574"/>
            <a:ext cx="7983469" cy="113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本题中“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学生人数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”是关键性数据，它的多少决定了旅游费用的多少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75209" y="1962041"/>
            <a:ext cx="812546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解：设学生人数为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人，每人的费用为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则甲公司的费用为3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×75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％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+0.75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乙公司的费用为（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+3）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en-US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×80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％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=2.4</a:t>
            </a:r>
            <a:r>
              <a:rPr lang="en-US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+0.8</a:t>
            </a:r>
            <a:r>
              <a:rPr lang="en-US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ax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当两家收费相同时，即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+0.75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2.4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+0.8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    解得：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=12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3" name="文本框 2"/>
          <p:cNvSpPr txBox="1"/>
          <p:nvPr/>
        </p:nvSpPr>
        <p:spPr>
          <a:xfrm>
            <a:off x="971600" y="1418272"/>
            <a:ext cx="7423827" cy="22382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而甲公司3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+0.75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ax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=（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2.4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+0.8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ax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）+0.05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（12－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则当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&lt;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12时，选择乙公司；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当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=12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时，两家都一样；</a:t>
            </a:r>
            <a:endParaRPr 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当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&gt;12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时，选择甲公司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395536" y="1419622"/>
            <a:ext cx="8527861" cy="257666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800" b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sz="2800" b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解方案决策题不仅要仔细审题，弄清各条件之间的关系和作用，寻找出解决问题的关键元素，而且在选择合适的方案之前更要分析都有哪几种可能的方案，然后结合求出的每种方案的结果，作出决策判断。</a:t>
            </a:r>
            <a:endParaRPr lang="zh-CN" altLang="en-US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90" name="矩形 107589"/>
          <p:cNvSpPr/>
          <p:nvPr/>
        </p:nvSpPr>
        <p:spPr>
          <a:xfrm>
            <a:off x="591502" y="987574"/>
            <a:ext cx="796099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．某校准备为毕业生班制作一本纪念册，甲公司提出：每册收材料费</a:t>
            </a:r>
            <a:r>
              <a:rPr lang="en-US" alt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元，另收设计费</a:t>
            </a:r>
            <a:r>
              <a:rPr lang="en-US" alt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1500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元，乙公司提出每册收材料费</a:t>
            </a:r>
            <a:r>
              <a:rPr lang="en-US" alt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元，不收设计费，孙老师经过计算，发现两公司收费一样，则毕业生有</a:t>
            </a:r>
            <a:r>
              <a:rPr lang="en-US" alt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人．</a:t>
            </a:r>
            <a:endParaRPr lang="en-US" altLang="zh-CN" sz="2400" b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7662" name="矩形 107661"/>
          <p:cNvSpPr/>
          <p:nvPr/>
        </p:nvSpPr>
        <p:spPr>
          <a:xfrm>
            <a:off x="3431079" y="2784521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1202" y="3370094"/>
            <a:ext cx="7701280" cy="113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分析：设毕业生有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人，根据两公司收费一样，得</a:t>
            </a:r>
          </a:p>
          <a:p>
            <a:pPr eaLnBrk="1" latinLnBrk="0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1500+5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即可求解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62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137656" y="212745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27584" y="1131590"/>
            <a:ext cx="7702550" cy="365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indent="457200" defTabSz="914400" eaLnBrk="1" latinLnBrk="1" hangingPunct="1">
              <a:lnSpc>
                <a:spcPct val="150000"/>
              </a:lnSpc>
              <a:spcBef>
                <a:spcPts val="180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学生小红随父母外出旅游，甲旅行社说：“父母全票，学生半价优惠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”乙旅行社说：“家庭旅游团每人按全价的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45%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收费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”若这两家旅行社每人的票价相同，那么应选的旅行社是（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endParaRPr kumimoji="0" lang="en-US" altLang="zh-CN" sz="2400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R="0" defTabSz="914400" eaLnBrk="1" latinLnBrk="1" hangingPunct="1">
              <a:lnSpc>
                <a:spcPct val="150000"/>
              </a:lnSpc>
              <a:spcBef>
                <a:spcPts val="180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                      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</a:t>
            </a:r>
            <a:endParaRPr kumimoji="0" lang="en-US" altLang="zh-CN" sz="2400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R="0" defTabSz="914400" eaLnBrk="1" latinLnBrk="1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一样                   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D.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无法选择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51920" y="2859782"/>
            <a:ext cx="6175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39" name="矩形 149538"/>
          <p:cNvSpPr/>
          <p:nvPr/>
        </p:nvSpPr>
        <p:spPr>
          <a:xfrm>
            <a:off x="539750" y="793115"/>
            <a:ext cx="812101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．小明用的练习本可以到甲商店购买，也可以到乙商店购买，已知两商店的标价都是每本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元，甲商店的优惠条件是购买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本以上，从第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本开始按标价的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70%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卖；乙商店的优惠条件是从第一本按标价的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80%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卖．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小明要买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本时，到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商店省钱；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本时到两个商店买一样；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小明现有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元钱，最多可买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本．</a:t>
            </a:r>
          </a:p>
        </p:txBody>
      </p:sp>
      <p:sp>
        <p:nvSpPr>
          <p:cNvPr id="149544" name="矩形 149543"/>
          <p:cNvSpPr/>
          <p:nvPr/>
        </p:nvSpPr>
        <p:spPr>
          <a:xfrm>
            <a:off x="4084320" y="3147814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</a:t>
            </a:r>
          </a:p>
        </p:txBody>
      </p:sp>
      <p:sp>
        <p:nvSpPr>
          <p:cNvPr id="149546" name="矩形 149545"/>
          <p:cNvSpPr/>
          <p:nvPr/>
        </p:nvSpPr>
        <p:spPr>
          <a:xfrm>
            <a:off x="1672273" y="36814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548" name="矩形 149547"/>
          <p:cNvSpPr/>
          <p:nvPr/>
        </p:nvSpPr>
        <p:spPr>
          <a:xfrm>
            <a:off x="4932040" y="4227934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44" grpId="0"/>
      <p:bldP spid="149546" grpId="0"/>
      <p:bldP spid="1495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23528" y="1131590"/>
            <a:ext cx="874776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让学生通过旅游、购物、用电、电信等问题的方案设计，弄清各类问题中的等量关系，掌握用方程来解决一些生活中的实际问题的技巧，从而培养学生的建模意识.</a:t>
            </a: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通过让学生探究实际问题与一元一次方程的关系，培养学生观察、分析、归纳、抽象的能力，提高分析问题、解决问题的能力．</a:t>
            </a: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通过使学生经历方案决策问题的解决全过程，体会建立数学模型的合理性.感受数学的应用价值，培养学生热爱生活，勇于探索的精神.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55576" y="1203598"/>
            <a:ext cx="8103235" cy="2946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indent="457200" defTabSz="914400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4.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校长带领学校的市级三好生去北京旅游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甲旅行社说：“如果校长买全票一张，其他学生享半价优惠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”乙旅行社说：“包括校长在内，全部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折优惠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”全票价为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R="0" indent="457200" defTabSz="914400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）当学生人数为多少时，两家费用一样多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marR="0" indent="457200" defTabSz="914400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）当学生人数为</a:t>
            </a:r>
            <a:r>
              <a:rPr kumimoji="1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1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时，选哪家合算些？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11560" y="1563638"/>
            <a:ext cx="4301490" cy="142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解：（1）设学生人数为</a:t>
            </a:r>
            <a:r>
              <a:rPr kumimoji="0" lang="zh-CN" altLang="en-US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100+50</a:t>
            </a:r>
            <a:r>
              <a:rPr kumimoji="0" lang="zh-CN" altLang="en-US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=60（</a:t>
            </a:r>
            <a:r>
              <a:rPr kumimoji="0" lang="zh-CN" altLang="en-US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+1），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解得</a:t>
            </a:r>
            <a:r>
              <a:rPr kumimoji="0" lang="zh-CN" altLang="en-US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=4.</a:t>
            </a:r>
          </a:p>
        </p:txBody>
      </p:sp>
      <p:sp>
        <p:nvSpPr>
          <p:cNvPr id="10" name="矩形 9"/>
          <p:cNvSpPr/>
          <p:nvPr/>
        </p:nvSpPr>
        <p:spPr>
          <a:xfrm>
            <a:off x="3972615" y="1558558"/>
            <a:ext cx="5031105" cy="142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）甲：100+10×50=600（元），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乙：60×11=660（元）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甲旅行社合算些.</a:t>
            </a:r>
          </a:p>
        </p:txBody>
      </p:sp>
    </p:spTree>
    <p:extLst>
      <p:ext uri="{BB962C8B-B14F-4D97-AF65-F5344CB8AC3E}">
        <p14:creationId xmlns:p14="http://schemas.microsoft.com/office/powerpoint/2010/main" val="384138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AE4647E-3EC8-9D23-B832-C352B6CD8A11}"/>
              </a:ext>
            </a:extLst>
          </p:cNvPr>
          <p:cNvSpPr txBox="1"/>
          <p:nvPr/>
        </p:nvSpPr>
        <p:spPr>
          <a:xfrm>
            <a:off x="827584" y="1275606"/>
            <a:ext cx="7992887" cy="2792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电价问题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方案最优是目的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购买方案决策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空调使用时间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两种空调综合费用相同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上网收费方式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决策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上网时间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两种上网方式的消费额相等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旅游公司收费决策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学生人数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两家收费相同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899592" y="1203598"/>
            <a:ext cx="8136904" cy="2861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 eaLnBrk="1" latinLnBrk="1" hangingPunct="1">
              <a:lnSpc>
                <a:spcPct val="150000"/>
              </a:lnSpc>
              <a:spcBef>
                <a:spcPts val="60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用A4纸在某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誊</a:t>
            </a:r>
            <a:r>
              <a:rPr kumimoji="0" lang="zh-CN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印社复印文件，复印页数不超过20时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每页收费0.12元；复印页数超过20页时，超过部分每页收费0.09元. 在某图书馆复印同样的文件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不论复印多少页，每页收费0.1元. 如何根据复印的页数选择复印的地点使总价格比较便宜？（复印的页数不为零）</a:t>
            </a:r>
            <a:endParaRPr kumimoji="0" lang="zh-CN" altLang="en-US" sz="2400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5"/>
          <p:cNvSpPr txBox="1">
            <a:spLocks noChangeArrowheads="1"/>
          </p:cNvSpPr>
          <p:nvPr/>
        </p:nvSpPr>
        <p:spPr bwMode="auto">
          <a:xfrm>
            <a:off x="755576" y="826770"/>
            <a:ext cx="41767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解：依题意列表得：</a:t>
            </a:r>
          </a:p>
        </p:txBody>
      </p:sp>
      <p:graphicFrame>
        <p:nvGraphicFramePr>
          <p:cNvPr id="4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7884"/>
              </p:ext>
            </p:extLst>
          </p:nvPr>
        </p:nvGraphicFramePr>
        <p:xfrm>
          <a:off x="898525" y="1287145"/>
          <a:ext cx="7559675" cy="2309813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08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84200"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复印页数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en-GB" altLang="zh-CN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誊</a:t>
                      </a:r>
                      <a:r>
                        <a:rPr kumimoji="0" lang="zh-CN" alt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印社复印费用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zh-CN" alt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图书馆复印费用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zh-CN" alt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元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6263"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kumimoji="0" lang="zh-CN" alt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小于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4675"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等于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0.12×20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0.1×20</a:t>
                      </a: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4675"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大于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GB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r>
                        <a:rPr kumimoji="0" lang="zh-CN" alt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kumimoji="0" lang="en-GB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0.09(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20)</a:t>
                      </a:r>
                      <a:endParaRPr kumimoji="0" lang="en-GB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47675">
                        <a:lnSpc>
                          <a:spcPct val="120000"/>
                        </a:lnSpc>
                        <a:defRPr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1pPr>
                      <a:lvl2pPr marL="742950" indent="-28575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2pPr>
                      <a:lvl3pPr marL="11430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3pPr>
                      <a:lvl4pPr marL="16002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4pPr>
                      <a:lvl5pPr marL="2057400" indent="-228600" defTabSz="447675">
                        <a:lnSpc>
                          <a:spcPct val="120000"/>
                        </a:lnSpc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5pPr>
                      <a:lvl6pPr marL="25146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6pPr>
                      <a:lvl7pPr marL="29718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7pPr>
                      <a:lvl8pPr marL="34290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8pPr>
                      <a:lvl9pPr marL="3886200" indent="-228600" defTabSz="447675" eaLnBrk="0" fontAlgn="base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黑体" panose="02010609060101010101" pitchFamily="49" charset="-122"/>
                        </a:defRPr>
                      </a:lvl9pPr>
                    </a:lstStyle>
                    <a:p>
                      <a:pPr marL="0" marR="0" lvl="0" indent="0" algn="ctr" defTabSz="447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en-GB" altLang="zh-CN" sz="2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Text Box 76"/>
          <p:cNvSpPr txBox="1">
            <a:spLocks noChangeArrowheads="1"/>
          </p:cNvSpPr>
          <p:nvPr/>
        </p:nvSpPr>
        <p:spPr bwMode="auto">
          <a:xfrm>
            <a:off x="700088" y="3663633"/>
            <a:ext cx="795655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latinLnBrk="1" hangingPunct="1">
              <a:spcBef>
                <a:spcPts val="0"/>
              </a:spcBef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）当 </a:t>
            </a:r>
            <a:r>
              <a:rPr kumimoji="0" lang="en-US" altLang="zh-CN" sz="24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en-GB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0.12 </a:t>
            </a:r>
            <a:r>
              <a:rPr kumimoji="0" lang="en-US" altLang="zh-CN" sz="24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0.1 </a:t>
            </a:r>
            <a:r>
              <a:rPr kumimoji="0" lang="en-US" altLang="zh-CN" sz="24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恒成立，图书馆价格便宜；</a:t>
            </a:r>
          </a:p>
          <a:p>
            <a:pPr marR="0" defTabSz="914400" eaLnBrk="1" latinLnBrk="1" hangingPunct="1">
              <a:spcBef>
                <a:spcPts val="0"/>
              </a:spcBef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）当 </a:t>
            </a:r>
            <a:r>
              <a:rPr kumimoji="0" lang="en-US" altLang="zh-CN" sz="24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2.4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，图书馆价格便宜；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5"/>
          <p:cNvSpPr txBox="1"/>
          <p:nvPr/>
        </p:nvSpPr>
        <p:spPr>
          <a:xfrm>
            <a:off x="827584" y="1203598"/>
            <a:ext cx="8064500" cy="24598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）当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</a:t>
            </a:r>
          </a:p>
          <a:p>
            <a:pPr marL="0" lvl="0" indent="0"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依题意得：</a:t>
            </a:r>
            <a:r>
              <a:rPr lang="en-GB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2.4+0.09(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-20)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GB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0.1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解得：                              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∴ 当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且小于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时，图书馆价格便宜；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当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时，誊印社价格便宜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435" name="Text Box 27"/>
          <p:cNvSpPr txBox="1"/>
          <p:nvPr/>
        </p:nvSpPr>
        <p:spPr>
          <a:xfrm>
            <a:off x="1267956" y="3705815"/>
            <a:ext cx="6823710" cy="93634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综上所述：当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页时，图书馆价格便宜；</a:t>
            </a:r>
          </a:p>
          <a:p>
            <a:pPr marL="0" lvl="0" indent="0">
              <a:buNone/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当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时，誊印社价格便宜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683568" y="987574"/>
            <a:ext cx="8030210" cy="3834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35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某地上网有两种收费方式，用户可以任选其一：A.计时制：3元/时；B.包月制：60元/月.此外，每一种上网方式都加收通信费1元/时.</a:t>
            </a:r>
          </a:p>
          <a:p>
            <a:pPr marL="0" marR="0" lvl="0" indent="0" algn="l" defTabSz="914400" rtl="0" eaLnBrk="1" latinLnBrk="0" hangingPunct="1">
              <a:lnSpc>
                <a:spcPct val="135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（1）请你为用户设计一个方案，使用户能合理地选择上网方式.</a:t>
            </a:r>
          </a:p>
          <a:p>
            <a:pPr marL="0" marR="0" lvl="0" indent="0" algn="l" defTabSz="914400" rtl="0" eaLnBrk="1" latinLnBrk="0" hangingPunct="1">
              <a:lnSpc>
                <a:spcPct val="135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（2）某用户有120元钱用于上网（1个月），选用哪种上网方式比较合算？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899592" y="843558"/>
            <a:ext cx="7843838" cy="420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设上网时间为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小时，则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收费（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3+1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收费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60+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令（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3+1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=60+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，解得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=20.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当上网时间小于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小时，选择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计时制；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当上网时间等于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小时，两种方案收费一样；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当上网时间大于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小时，选择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包月制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120÷(3+1)=30(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B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120-60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÷1=60(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选用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方式上网合算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7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4029" y="1121833"/>
            <a:ext cx="8167370" cy="2899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sz="2800" dirty="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引导学生弄清题意，设计出各类问题的最佳方案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sz="2800" dirty="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把生活中的实际问题抽象出数学问题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75945" y="1306830"/>
            <a:ext cx="7991475" cy="276796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问题：据我们调查，我市居民生活用电价格为每天7时到23时每度0.47元，每天23时到第二天7时每度0.25元.请根据你家每月用电情况，设计出用电的最佳方案.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49132" y="1403678"/>
            <a:ext cx="8321233" cy="151426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05000"/>
              </a:lnSpc>
            </a:pPr>
            <a:r>
              <a:rPr 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购买空调时，需要综合考虑空调的价格和耗电情况.某人打算</a:t>
            </a:r>
            <a:r>
              <a:rPr lang="zh-CN" sz="2200" b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en-US" sz="2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当年生产的</a:t>
            </a:r>
            <a:r>
              <a:rPr lang="zh-CN" sz="2200" b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款空调中选购一台，下表是这两款空调的部分基本信息.如果电价是0.5元/（kW</a:t>
            </a:r>
            <a:r>
              <a:rPr lang="en-US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h），请你分析他购买、使用哪款空调综合费用较低.</a:t>
            </a:r>
            <a:endParaRPr lang="zh-CN" altLang="en-US" sz="22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1454736322"/>
              </p:ext>
            </p:extLst>
          </p:nvPr>
        </p:nvGraphicFramePr>
        <p:xfrm>
          <a:off x="807619" y="2871814"/>
          <a:ext cx="58801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91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63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6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75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 err="1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两款空调的部分基本信息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37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匹数</a:t>
                      </a:r>
                      <a:endParaRPr lang="en-US" altLang="en-US" sz="24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 err="1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能效等级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 err="1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售价</a:t>
                      </a:r>
                      <a:r>
                        <a:rPr lang="en-US" sz="2400" b="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/元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平均每年耗电量/（kW·h）</a:t>
                      </a:r>
                      <a:endParaRPr lang="en-US" altLang="en-US" sz="2400" b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1.5</a:t>
                      </a:r>
                      <a:endParaRPr lang="en-US" altLang="en-US" sz="24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1级</a:t>
                      </a:r>
                      <a:endParaRPr lang="en-US" altLang="en-US" sz="2400" b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3000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640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1.5</a:t>
                      </a:r>
                      <a:endParaRPr lang="en-US" altLang="en-US" sz="24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3级</a:t>
                      </a:r>
                      <a:endParaRPr lang="en-US" altLang="en-US" sz="2400" b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2600</a:t>
                      </a:r>
                      <a:endParaRPr lang="en-US" altLang="en-US" sz="2400" b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en-US" altLang="en-US" sz="2400" b="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15" name="组合 15"/>
          <p:cNvGrpSpPr/>
          <p:nvPr/>
        </p:nvGrpSpPr>
        <p:grpSpPr>
          <a:xfrm>
            <a:off x="7063740" y="2591435"/>
            <a:ext cx="1251585" cy="2416810"/>
            <a:chOff x="18312" y="517163"/>
            <a:chExt cx="1598" cy="3575"/>
          </a:xfrm>
        </p:grpSpPr>
        <p:pic>
          <p:nvPicPr>
            <p:cNvPr id="11" name="图片 11" descr="6CEBE88B4B90040A4129F20F1ABE3F107DB37DBF_size135_w1100_h9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67" y="517163"/>
              <a:ext cx="1196" cy="3162"/>
            </a:xfrm>
            <a:prstGeom prst="rect">
              <a:avLst/>
            </a:prstGeom>
          </p:spPr>
        </p:pic>
        <p:sp>
          <p:nvSpPr>
            <p:cNvPr id="9" name="文本框 12"/>
            <p:cNvSpPr txBox="1"/>
            <p:nvPr/>
          </p:nvSpPr>
          <p:spPr>
            <a:xfrm>
              <a:off x="18312" y="520326"/>
              <a:ext cx="1599" cy="412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1050" kern="1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Times New Roman" panose="02020603050405020304"/>
                </a:rPr>
                <a:t>中国能耗标识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DF67F29-FE52-3711-B2BB-B9C5FB3315EF}"/>
              </a:ext>
            </a:extLst>
          </p:cNvPr>
          <p:cNvGrpSpPr/>
          <p:nvPr/>
        </p:nvGrpSpPr>
        <p:grpSpPr>
          <a:xfrm>
            <a:off x="829283" y="892155"/>
            <a:ext cx="3666199" cy="461665"/>
            <a:chOff x="460374" y="864542"/>
            <a:chExt cx="3666199" cy="461665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7EC28DF7-ABEB-2AD4-B23A-9A9008744F38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6" name="圆角矩形 15">
                <a:extLst>
                  <a:ext uri="{FF2B5EF4-FFF2-40B4-BE49-F238E27FC236}">
                    <a16:creationId xmlns:a16="http://schemas.microsoft.com/office/drawing/2014/main" xmlns="" id="{A2581805-906B-7C53-6848-5473D8FD8E4F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文本框 22">
                <a:extLst>
                  <a:ext uri="{FF2B5EF4-FFF2-40B4-BE49-F238E27FC236}">
                    <a16:creationId xmlns:a16="http://schemas.microsoft.com/office/drawing/2014/main" xmlns="" id="{07C58F10-36A8-182D-2E78-871351F77F96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FFADBB2B-46A9-3C50-3531-17825A602592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70986" y="1059582"/>
            <a:ext cx="7975600" cy="11302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在这个问题中，</a:t>
            </a: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综合费用=空调的售价+电费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，当选定一种空调后，售价是确定的，电费则与使用的时间有关.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1621" y="2128922"/>
            <a:ext cx="8180705" cy="11302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解：设空调的使用年数是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，则1级能耗空调的综合费用是3000+0.5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640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，3级能耗空调的综合费用是2600+0.5</a:t>
            </a:r>
            <a:r>
              <a:rPr 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800</a:t>
            </a:r>
            <a:r>
              <a:rPr 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5111" y="3188737"/>
            <a:ext cx="8180705" cy="11302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当3000+0.5</a:t>
            </a: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640</a:t>
            </a:r>
            <a:r>
              <a:rPr 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2600+0.5</a:t>
            </a: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800</a:t>
            </a:r>
            <a:r>
              <a:rPr 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时，解得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即当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时，两款</a:t>
            </a:r>
            <a:r>
              <a:rPr 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空调的综合费用相等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altLang="zh-CN" sz="24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6228201" y="4219977"/>
            <a:ext cx="2879725" cy="696595"/>
          </a:xfrm>
          <a:prstGeom prst="wedgeEllipseCallout">
            <a:avLst>
              <a:gd name="adj1" fmla="val -19841"/>
              <a:gd name="adj2" fmla="val -12531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关键性时间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21390" y="1100000"/>
            <a:ext cx="7350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3级能耗空调的综合费用是2600+0.5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800</a:t>
            </a:r>
            <a:r>
              <a:rPr 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=2600+400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1390" y="1623220"/>
            <a:ext cx="6321425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而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2600+400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3000+320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80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400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                 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3000+320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+80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－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83568" y="2571750"/>
            <a:ext cx="8056880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所以当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˂5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－5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）时负数，则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级能效空调的综合费用较低；当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˃5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－5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）是正数，则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级能效空调的综合费用较低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108075" y="4298633"/>
            <a:ext cx="63214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由此可见，购买、使用</a:t>
            </a:r>
            <a:r>
              <a:rPr kumimoji="1" lang="en-US" altLang="zh-CN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级能效空调更划算</a:t>
            </a:r>
            <a:r>
              <a:rPr kumimoji="1" lang="en-US" altLang="zh-CN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6" grpId="0"/>
      <p:bldP spid="16" grpId="1"/>
      <p:bldP spid="17" grpId="0"/>
      <p:bldP spid="1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1975" y="1365885"/>
            <a:ext cx="0" cy="36195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" name="矩形 1"/>
          <p:cNvSpPr/>
          <p:nvPr/>
        </p:nvSpPr>
        <p:spPr>
          <a:xfrm>
            <a:off x="561975" y="1403678"/>
            <a:ext cx="8669258" cy="307507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latinLnBrk="0" hangingPunct="1">
              <a:lnSpc>
                <a:spcPct val="150000"/>
              </a:lnSpc>
            </a:pPr>
            <a:r>
              <a:rPr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某地上网有两种收费方法，用户可以任选其一：</a:t>
            </a:r>
          </a:p>
          <a:p>
            <a:pPr marL="0" lvl="0" indent="0" algn="l" eaLnBrk="1" latinLnBrk="0" hangingPunct="1">
              <a:lnSpc>
                <a:spcPct val="150000"/>
              </a:lnSpc>
            </a:pP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A计时制：1元/小时，         B包月制：80元/月，</a:t>
            </a:r>
          </a:p>
          <a:p>
            <a:pPr marL="0" lvl="0" indent="0" algn="l" eaLnBrk="1" latinLnBrk="0" hangingPunct="1">
              <a:lnSpc>
                <a:spcPct val="150000"/>
              </a:lnSpc>
            </a:pP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此外，每一种上网方式都加收通讯费0.1元/小时.</a:t>
            </a:r>
          </a:p>
          <a:p>
            <a:pPr marL="0" lvl="0" algn="l" eaLnBrk="1" latinLnBrk="0" hangingPunct="1">
              <a:lnSpc>
                <a:spcPct val="150000"/>
              </a:lnSpc>
              <a:buClrTx/>
              <a:buSzTx/>
              <a:buNone/>
            </a:pP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（1）某用户每月上网40小时，选用哪种上网方式比较合算？</a:t>
            </a:r>
          </a:p>
          <a:p>
            <a:pPr marL="0" lvl="0" algn="l" eaLnBrk="1" latinLnBrk="0" hangingPunct="1">
              <a:lnSpc>
                <a:spcPct val="150000"/>
              </a:lnSpc>
              <a:buClrTx/>
              <a:buSzTx/>
              <a:buNone/>
            </a:pP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（2）某用户每月有100元钱用于上网，选用哪种上网方式比较合算？</a:t>
            </a:r>
          </a:p>
          <a:p>
            <a:pPr marL="0" lvl="0" algn="l" eaLnBrk="1" latinLnBrk="0" hangingPunct="1">
              <a:lnSpc>
                <a:spcPct val="150000"/>
              </a:lnSpc>
              <a:buClrTx/>
              <a:buSzTx/>
              <a:buNone/>
            </a:pPr>
            <a:r>
              <a:rPr sz="22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（3）请你为用户设计一个方案，使用户能合理地选择上网方式.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461C30A-03B4-C125-984B-291487ACB400}"/>
              </a:ext>
            </a:extLst>
          </p:cNvPr>
          <p:cNvGrpSpPr/>
          <p:nvPr/>
        </p:nvGrpSpPr>
        <p:grpSpPr>
          <a:xfrm>
            <a:off x="901895" y="1051224"/>
            <a:ext cx="3666199" cy="461665"/>
            <a:chOff x="460374" y="864542"/>
            <a:chExt cx="3666199" cy="46166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9A42AEF5-2840-C301-A1C5-4562A7DE1AF2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7" name="圆角矩形 15">
                <a:extLst>
                  <a:ext uri="{FF2B5EF4-FFF2-40B4-BE49-F238E27FC236}">
                    <a16:creationId xmlns:a16="http://schemas.microsoft.com/office/drawing/2014/main" xmlns="" id="{FBA40550-0D3A-5BCA-4D72-28A4A8F07B47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文本框 22">
                <a:extLst>
                  <a:ext uri="{FF2B5EF4-FFF2-40B4-BE49-F238E27FC236}">
                    <a16:creationId xmlns:a16="http://schemas.microsoft.com/office/drawing/2014/main" xmlns="" id="{2EBED513-9D1D-A681-26D7-AA07B7D03BB4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E56155BF-5A5B-F9B0-7824-6E099DA8E1C2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1560" y="1275606"/>
            <a:ext cx="8425120" cy="20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sz="220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kumimoji="1" lang="zh-CN" sz="22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kumimoji="1" lang="en-US" altLang="zh-CN" sz="22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sz="22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（1）分别计算出两种上网方式上网40小时的消费额，进行比较；</a:t>
            </a:r>
            <a:endParaRPr kumimoji="1" lang="en-US" sz="22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sz="22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（2）分别计算出两种方式下的上网时间，进行比较；</a:t>
            </a:r>
            <a:endParaRPr kumimoji="1" lang="en-US" sz="220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sz="22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（3）设每月上网</a:t>
            </a:r>
            <a:r>
              <a:rPr kumimoji="1" sz="220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sz="220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小时两种上网方式的消费额相等，再进行分析.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1947</Words>
  <Application>Microsoft Office PowerPoint</Application>
  <PresentationFormat>全屏显示(16:9)</PresentationFormat>
  <Paragraphs>141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Arial</vt:lpstr>
      <vt:lpstr>宋体</vt:lpstr>
      <vt:lpstr>楷体</vt:lpstr>
      <vt:lpstr>Times New Roman</vt:lpstr>
      <vt:lpstr>仿宋</vt:lpstr>
      <vt:lpstr>隶书</vt:lpstr>
      <vt:lpstr>Calibri</vt:lpstr>
      <vt:lpstr>黑体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839</cp:revision>
  <dcterms:created xsi:type="dcterms:W3CDTF">2023-10-19T08:02:00Z</dcterms:created>
  <dcterms:modified xsi:type="dcterms:W3CDTF">2024-08-21T07:45:08Z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